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57" r:id="rId7"/>
    <p:sldId id="258" r:id="rId8"/>
    <p:sldId id="259" r:id="rId9"/>
    <p:sldId id="260" r:id="rId10"/>
    <p:sldId id="267" r:id="rId11"/>
    <p:sldId id="261" r:id="rId12"/>
    <p:sldId id="262" r:id="rId13"/>
    <p:sldId id="268" r:id="rId14"/>
    <p:sldId id="270" r:id="rId15"/>
    <p:sldId id="271" r:id="rId16"/>
    <p:sldId id="272" r:id="rId17"/>
    <p:sldId id="273" r:id="rId18"/>
    <p:sldId id="274" r:id="rId19"/>
    <p:sldId id="275" r:id="rId20"/>
    <p:sldId id="276" r:id="rId21"/>
    <p:sldId id="265" r:id="rId22"/>
    <p:sldId id="26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08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itchFamily="18" charset="0"/>
                <a:cs typeface="Times New Roman" pitchFamily="18" charset="0"/>
              </a:rPr>
              <a:t>Image </a:t>
            </a:r>
            <a:r>
              <a:rPr lang="en-US" dirty="0" smtClean="0">
                <a:latin typeface="Times New Roman" pitchFamily="18" charset="0"/>
                <a:cs typeface="Times New Roman" pitchFamily="18" charset="0"/>
              </a:rPr>
              <a:t>Steganography</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54826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OBJECTIVE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nSpc>
                <a:spcPct val="150000"/>
              </a:lnSpc>
            </a:pPr>
            <a:r>
              <a:rPr lang="en-US" sz="2400" dirty="0">
                <a:latin typeface="Times New Roman" pitchFamily="18" charset="0"/>
                <a:cs typeface="Times New Roman" pitchFamily="18" charset="0"/>
              </a:rPr>
              <a:t>To product security tool based on steganography techniques.</a:t>
            </a:r>
          </a:p>
          <a:p>
            <a:pPr lvl="0">
              <a:lnSpc>
                <a:spcPct val="150000"/>
              </a:lnSpc>
            </a:pPr>
            <a:r>
              <a:rPr lang="en-US" sz="2400" dirty="0">
                <a:latin typeface="Times New Roman" pitchFamily="18" charset="0"/>
                <a:cs typeface="Times New Roman" pitchFamily="18" charset="0"/>
              </a:rPr>
              <a:t>To explore techniques of hiding data using encryption module of this </a:t>
            </a:r>
            <a:r>
              <a:rPr lang="en-US" sz="2400" dirty="0" smtClean="0">
                <a:latin typeface="Times New Roman" pitchFamily="18" charset="0"/>
                <a:cs typeface="Times New Roman" pitchFamily="18" charset="0"/>
              </a:rPr>
              <a:t>project.</a:t>
            </a:r>
            <a:endParaRPr lang="en-US" sz="2400" dirty="0">
              <a:latin typeface="Times New Roman" pitchFamily="18" charset="0"/>
              <a:cs typeface="Times New Roman" pitchFamily="18" charset="0"/>
            </a:endParaRPr>
          </a:p>
          <a:p>
            <a:pPr lvl="0">
              <a:lnSpc>
                <a:spcPct val="150000"/>
              </a:lnSpc>
            </a:pPr>
            <a:r>
              <a:rPr lang="en-US" sz="2400" dirty="0">
                <a:latin typeface="Times New Roman" pitchFamily="18" charset="0"/>
                <a:cs typeface="Times New Roman" pitchFamily="18" charset="0"/>
              </a:rPr>
              <a:t>To extract techniques of getting secret data using decryption module.</a:t>
            </a:r>
          </a:p>
          <a:p>
            <a:endParaRPr lang="en-US" dirty="0"/>
          </a:p>
        </p:txBody>
      </p:sp>
    </p:spTree>
    <p:extLst>
      <p:ext uri="{BB962C8B-B14F-4D97-AF65-F5344CB8AC3E}">
        <p14:creationId xmlns:p14="http://schemas.microsoft.com/office/powerpoint/2010/main" val="289674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HARDWARE </a:t>
            </a:r>
            <a:r>
              <a:rPr lang="en-US" dirty="0" smtClean="0">
                <a:latin typeface="Times New Roman" pitchFamily="18" charset="0"/>
                <a:cs typeface="Times New Roman" pitchFamily="18" charset="0"/>
              </a:rPr>
              <a:t>REQUIREMENTS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lvl="0"/>
            <a:r>
              <a:rPr lang="en-US" b="1" dirty="0"/>
              <a:t>System</a:t>
            </a:r>
            <a:r>
              <a:rPr lang="en-US" dirty="0"/>
              <a:t> 		: 		Pentium IV 2.4 GHz.</a:t>
            </a:r>
          </a:p>
          <a:p>
            <a:pPr lvl="0"/>
            <a:r>
              <a:rPr lang="en-US" b="1" dirty="0"/>
              <a:t>Hard Disk 	</a:t>
            </a:r>
            <a:r>
              <a:rPr lang="en-US" dirty="0" smtClean="0"/>
              <a:t>: </a:t>
            </a:r>
            <a:r>
              <a:rPr lang="en-US" dirty="0"/>
              <a:t>	</a:t>
            </a:r>
            <a:r>
              <a:rPr lang="en-US" dirty="0" smtClean="0"/>
              <a:t>	250 </a:t>
            </a:r>
            <a:r>
              <a:rPr lang="en-US" dirty="0"/>
              <a:t>GB.</a:t>
            </a:r>
          </a:p>
          <a:p>
            <a:pPr lvl="0"/>
            <a:r>
              <a:rPr lang="en-US" b="1" dirty="0"/>
              <a:t>Floppy Drive</a:t>
            </a:r>
            <a:r>
              <a:rPr lang="en-US" dirty="0"/>
              <a:t> 	: 		1.44 Mb.</a:t>
            </a:r>
          </a:p>
          <a:p>
            <a:pPr lvl="0"/>
            <a:r>
              <a:rPr lang="en-US" b="1" dirty="0"/>
              <a:t>Monitor</a:t>
            </a:r>
            <a:r>
              <a:rPr lang="en-US" dirty="0"/>
              <a:t> 		: 		15 VGA Color.</a:t>
            </a:r>
          </a:p>
          <a:p>
            <a:pPr lvl="0"/>
            <a:r>
              <a:rPr lang="en-US" b="1" dirty="0"/>
              <a:t>Mouse</a:t>
            </a:r>
            <a:r>
              <a:rPr lang="en-US" dirty="0"/>
              <a:t> 		: 		Logitech.</a:t>
            </a:r>
          </a:p>
          <a:p>
            <a:pPr lvl="0"/>
            <a:r>
              <a:rPr lang="en-US" b="1" dirty="0"/>
              <a:t>Ram 	</a:t>
            </a:r>
            <a:r>
              <a:rPr lang="en-US" dirty="0"/>
              <a:t>	</a:t>
            </a:r>
            <a:r>
              <a:rPr lang="en-US" dirty="0" smtClean="0"/>
              <a:t>: </a:t>
            </a:r>
            <a:r>
              <a:rPr lang="en-US" dirty="0"/>
              <a:t>	</a:t>
            </a:r>
            <a:r>
              <a:rPr lang="en-US" dirty="0" smtClean="0"/>
              <a:t>	1 </a:t>
            </a:r>
            <a:r>
              <a:rPr lang="en-US" dirty="0"/>
              <a:t>GB</a:t>
            </a:r>
          </a:p>
          <a:p>
            <a:endParaRPr lang="en-US" dirty="0"/>
          </a:p>
          <a:p>
            <a:endParaRPr lang="en-US" dirty="0"/>
          </a:p>
        </p:txBody>
      </p:sp>
    </p:spTree>
    <p:extLst>
      <p:ext uri="{BB962C8B-B14F-4D97-AF65-F5344CB8AC3E}">
        <p14:creationId xmlns:p14="http://schemas.microsoft.com/office/powerpoint/2010/main" val="211163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SOFTWARE REQUIREMENTS</a:t>
            </a:r>
            <a:endParaRPr lang="en-US" dirty="0"/>
          </a:p>
        </p:txBody>
      </p:sp>
      <p:sp>
        <p:nvSpPr>
          <p:cNvPr id="3" name="Content Placeholder 2"/>
          <p:cNvSpPr>
            <a:spLocks noGrp="1"/>
          </p:cNvSpPr>
          <p:nvPr>
            <p:ph idx="1"/>
          </p:nvPr>
        </p:nvSpPr>
        <p:spPr>
          <a:xfrm>
            <a:off x="0" y="1600200"/>
            <a:ext cx="9067800" cy="4525963"/>
          </a:xfrm>
        </p:spPr>
        <p:txBody>
          <a:bodyPr>
            <a:normAutofit/>
          </a:bodyPr>
          <a:lstStyle/>
          <a:p>
            <a:pPr marL="0" indent="0">
              <a:buNone/>
            </a:pPr>
            <a:endParaRPr lang="en-US" dirty="0"/>
          </a:p>
          <a:p>
            <a:pPr lvl="0"/>
            <a:r>
              <a:rPr lang="en-US" b="1" dirty="0"/>
              <a:t>Operating system</a:t>
            </a:r>
            <a:r>
              <a:rPr lang="en-US" dirty="0"/>
              <a:t> 	: 	Windows </a:t>
            </a:r>
            <a:r>
              <a:rPr lang="en-US" dirty="0" smtClean="0"/>
              <a:t>XP</a:t>
            </a:r>
            <a:endParaRPr lang="en-US" dirty="0"/>
          </a:p>
          <a:p>
            <a:pPr lvl="0"/>
            <a:r>
              <a:rPr lang="en-US" b="1" dirty="0"/>
              <a:t>Coding Language</a:t>
            </a:r>
            <a:r>
              <a:rPr lang="en-US" dirty="0"/>
              <a:t> 	: 	Java (</a:t>
            </a:r>
            <a:r>
              <a:rPr lang="en-US" dirty="0" err="1"/>
              <a:t>Jdk</a:t>
            </a:r>
            <a:r>
              <a:rPr lang="en-US" dirty="0"/>
              <a:t> 1.6), JSP, </a:t>
            </a:r>
            <a:r>
              <a:rPr lang="en-US" dirty="0" smtClean="0"/>
              <a:t>Servlet </a:t>
            </a:r>
            <a:endParaRPr lang="en-US" dirty="0"/>
          </a:p>
          <a:p>
            <a:pPr lvl="0"/>
            <a:r>
              <a:rPr lang="en-US" b="1" dirty="0"/>
              <a:t>Database</a:t>
            </a:r>
            <a:r>
              <a:rPr lang="en-US" dirty="0"/>
              <a:t>	 	</a:t>
            </a:r>
            <a:r>
              <a:rPr lang="en-US" dirty="0" smtClean="0"/>
              <a:t>: </a:t>
            </a:r>
            <a:r>
              <a:rPr lang="en-US" dirty="0"/>
              <a:t>	My-SQL 5.0 </a:t>
            </a:r>
          </a:p>
          <a:p>
            <a:pPr lvl="0"/>
            <a:r>
              <a:rPr lang="en-US" b="1" dirty="0"/>
              <a:t>Eclipse Tool               </a:t>
            </a:r>
            <a:r>
              <a:rPr lang="en-US" dirty="0"/>
              <a:t> :           Eclipse Indigo</a:t>
            </a:r>
          </a:p>
          <a:p>
            <a:pPr lvl="0"/>
            <a:r>
              <a:rPr lang="en-US" b="1" dirty="0"/>
              <a:t>Database GUI 	</a:t>
            </a:r>
            <a:r>
              <a:rPr lang="en-US" b="1" dirty="0" smtClean="0"/>
              <a:t>	</a:t>
            </a:r>
            <a:r>
              <a:rPr lang="en-US" dirty="0" smtClean="0"/>
              <a:t>:            </a:t>
            </a:r>
            <a:r>
              <a:rPr lang="en-US" dirty="0" err="1"/>
              <a:t>Sql</a:t>
            </a:r>
            <a:r>
              <a:rPr lang="en-US" dirty="0"/>
              <a:t> </a:t>
            </a:r>
            <a:r>
              <a:rPr lang="en-US" dirty="0" err="1"/>
              <a:t>Yog</a:t>
            </a:r>
            <a:endParaRPr lang="en-US" dirty="0"/>
          </a:p>
          <a:p>
            <a:endParaRPr lang="en-US" dirty="0"/>
          </a:p>
        </p:txBody>
      </p:sp>
    </p:spTree>
    <p:extLst>
      <p:ext uri="{BB962C8B-B14F-4D97-AF65-F5344CB8AC3E}">
        <p14:creationId xmlns:p14="http://schemas.microsoft.com/office/powerpoint/2010/main" val="287767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Result</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6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244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250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47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94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693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87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of Training Company</a:t>
            </a:r>
            <a:endParaRPr lang="en-US" dirty="0"/>
          </a:p>
        </p:txBody>
      </p:sp>
      <p:sp>
        <p:nvSpPr>
          <p:cNvPr id="3" name="Content Placeholder 2"/>
          <p:cNvSpPr>
            <a:spLocks noGrp="1"/>
          </p:cNvSpPr>
          <p:nvPr>
            <p:ph idx="1"/>
          </p:nvPr>
        </p:nvSpPr>
        <p:spPr/>
        <p:txBody>
          <a:bodyPr>
            <a:normAutofit/>
          </a:bodyPr>
          <a:lstStyle/>
          <a:p>
            <a:pPr algn="just">
              <a:lnSpc>
                <a:spcPct val="150000"/>
              </a:lnSpc>
            </a:pPr>
            <a:r>
              <a:rPr lang="en-US" sz="2200" b="1" dirty="0" err="1" smtClean="0">
                <a:latin typeface="Times New Roman" pitchFamily="18" charset="0"/>
                <a:cs typeface="Times New Roman" pitchFamily="18" charset="0"/>
              </a:rPr>
              <a:t>LogicPro</a:t>
            </a:r>
            <a:r>
              <a:rPr lang="en-US" sz="2200" b="1" dirty="0" smtClean="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InfoSystem</a:t>
            </a:r>
            <a:r>
              <a:rPr lang="en-US" sz="2200" b="1" dirty="0" smtClean="0">
                <a:latin typeface="Times New Roman" pitchFamily="18" charset="0"/>
                <a:cs typeface="Times New Roman" pitchFamily="18" charset="0"/>
              </a:rPr>
              <a:t> </a:t>
            </a:r>
            <a:r>
              <a:rPr lang="en-US" sz="2200" b="1" dirty="0">
                <a:latin typeface="Times New Roman" pitchFamily="18" charset="0"/>
                <a:cs typeface="Times New Roman" pitchFamily="18" charset="0"/>
              </a:rPr>
              <a:t>has a rich background in Software Development and continues its entire attention on achieving transcending excellence in the Development and Maintenance of Software Projects and Products in Many Areas.  </a:t>
            </a:r>
            <a:endParaRPr lang="en-US" sz="2200" b="1" dirty="0" smtClean="0">
              <a:latin typeface="Times New Roman" pitchFamily="18" charset="0"/>
              <a:cs typeface="Times New Roman" pitchFamily="18" charset="0"/>
            </a:endParaRPr>
          </a:p>
          <a:p>
            <a:pPr algn="just">
              <a:lnSpc>
                <a:spcPct val="150000"/>
              </a:lnSpc>
            </a:pPr>
            <a:r>
              <a:rPr lang="en-US" sz="2200" b="1" dirty="0" smtClean="0">
                <a:latin typeface="Times New Roman" pitchFamily="18" charset="0"/>
                <a:cs typeface="Times New Roman" pitchFamily="18" charset="0"/>
              </a:rPr>
              <a:t>Some </a:t>
            </a:r>
            <a:r>
              <a:rPr lang="en-US" sz="2200" b="1" dirty="0">
                <a:latin typeface="Times New Roman" pitchFamily="18" charset="0"/>
                <a:cs typeface="Times New Roman" pitchFamily="18" charset="0"/>
              </a:rPr>
              <a:t>of them are ERP, Banking, Manufacturing, Insurance and Laying Emphasis on the Multimedia Projects. </a:t>
            </a:r>
            <a:endParaRPr lang="en-US" sz="2200" b="1" dirty="0" smtClean="0">
              <a:latin typeface="Times New Roman" pitchFamily="18" charset="0"/>
              <a:cs typeface="Times New Roman" pitchFamily="18" charset="0"/>
            </a:endParaRPr>
          </a:p>
          <a:p>
            <a:pPr algn="just">
              <a:lnSpc>
                <a:spcPct val="150000"/>
              </a:lnSpc>
            </a:pPr>
            <a:r>
              <a:rPr lang="en-US" sz="2200" b="1" dirty="0" smtClean="0">
                <a:latin typeface="Times New Roman" pitchFamily="18" charset="0"/>
                <a:cs typeface="Times New Roman" pitchFamily="18" charset="0"/>
              </a:rPr>
              <a:t>These </a:t>
            </a:r>
            <a:r>
              <a:rPr lang="en-US" sz="2200" b="1" dirty="0">
                <a:latin typeface="Times New Roman" pitchFamily="18" charset="0"/>
                <a:cs typeface="Times New Roman" pitchFamily="18" charset="0"/>
              </a:rPr>
              <a:t>projects are prevalent and have been distributed and implemented for clients world over. </a:t>
            </a:r>
            <a:endParaRPr lang="en-US" sz="22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46743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Result(cont..)</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45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09600" y="1524000"/>
            <a:ext cx="8229600" cy="4525963"/>
          </a:xfrm>
        </p:spPr>
        <p:txBody>
          <a:bodyPr>
            <a:normAutofit/>
          </a:bodyPr>
          <a:lstStyle/>
          <a:p>
            <a:r>
              <a:rPr lang="en-US" sz="2400" dirty="0">
                <a:latin typeface="Times New Roman" pitchFamily="18" charset="0"/>
                <a:cs typeface="Times New Roman" pitchFamily="18" charset="0"/>
              </a:rPr>
              <a:t>Steganography is a really interesting subject and outside of the mainstream cryptography and system administration that most of us deal with day after day</a:t>
            </a:r>
            <a:r>
              <a:rPr lang="en-US" sz="2400" dirty="0" smtClean="0">
                <a:latin typeface="Times New Roman" pitchFamily="18" charset="0"/>
                <a:cs typeface="Times New Roman" pitchFamily="18" charset="0"/>
              </a:rPr>
              <a:t>.</a:t>
            </a:r>
          </a:p>
          <a:p>
            <a:pPr marL="0" indent="0">
              <a:buNone/>
            </a:pP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Steganography can be used for hidden communication. We have explored the limits of steganography theory and practice. </a:t>
            </a: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We printed out the enhancement of the image steganography system using LSB approach to provide a means of secure communication. A stego-key has been applied to the system during embedment of the message into the cover image. </a:t>
            </a:r>
          </a:p>
          <a:p>
            <a:endParaRPr lang="en-US" sz="2400" dirty="0">
              <a:latin typeface="Times New Roman" pitchFamily="18" charset="0"/>
              <a:cs typeface="Times New Roman" pitchFamily="18" charset="0"/>
            </a:endParaRPr>
          </a:p>
          <a:p>
            <a:pPr marL="0" indent="0">
              <a:buNone/>
            </a:pPr>
            <a:endParaRPr lang="en-US" dirty="0"/>
          </a:p>
        </p:txBody>
      </p:sp>
    </p:spTree>
    <p:extLst>
      <p:ext uri="{BB962C8B-B14F-4D97-AF65-F5344CB8AC3E}">
        <p14:creationId xmlns:p14="http://schemas.microsoft.com/office/powerpoint/2010/main" val="771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r>
              <a:rPr lang="en-US" sz="5500" b="1" dirty="0" smtClean="0">
                <a:latin typeface="Times New Roman" pitchFamily="18" charset="0"/>
                <a:cs typeface="Times New Roman" pitchFamily="18" charset="0"/>
              </a:rPr>
              <a:t>Thank You</a:t>
            </a:r>
            <a:endParaRPr lang="en-US" sz="5500" b="1" dirty="0">
              <a:latin typeface="Times New Roman" pitchFamily="18" charset="0"/>
              <a:cs typeface="Times New Roman" pitchFamily="18" charset="0"/>
            </a:endParaRPr>
          </a:p>
        </p:txBody>
      </p:sp>
    </p:spTree>
    <p:extLst>
      <p:ext uri="{BB962C8B-B14F-4D97-AF65-F5344CB8AC3E}">
        <p14:creationId xmlns:p14="http://schemas.microsoft.com/office/powerpoint/2010/main" val="186956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of Training </a:t>
            </a:r>
            <a:r>
              <a:rPr lang="en-US" dirty="0" smtClean="0"/>
              <a:t>Company (Cont..)</a:t>
            </a:r>
            <a:endParaRPr lang="en-US" dirty="0"/>
          </a:p>
        </p:txBody>
      </p:sp>
      <p:sp>
        <p:nvSpPr>
          <p:cNvPr id="3" name="Content Placeholder 2"/>
          <p:cNvSpPr>
            <a:spLocks noGrp="1"/>
          </p:cNvSpPr>
          <p:nvPr>
            <p:ph idx="1"/>
          </p:nvPr>
        </p:nvSpPr>
        <p:spPr/>
        <p:txBody>
          <a:bodyPr>
            <a:normAutofit/>
          </a:bodyPr>
          <a:lstStyle/>
          <a:p>
            <a:r>
              <a:rPr lang="en-US" sz="2200" b="1" dirty="0">
                <a:latin typeface="Times New Roman" pitchFamily="18" charset="0"/>
                <a:cs typeface="Times New Roman" pitchFamily="18" charset="0"/>
              </a:rPr>
              <a:t>The indispensable factors, which give </a:t>
            </a:r>
            <a:r>
              <a:rPr lang="en-US" sz="2200" b="1" dirty="0" err="1">
                <a:latin typeface="Times New Roman" pitchFamily="18" charset="0"/>
                <a:cs typeface="Times New Roman" pitchFamily="18" charset="0"/>
              </a:rPr>
              <a:t>LogicPro</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InfoSystem</a:t>
            </a:r>
            <a:r>
              <a:rPr lang="en-US" sz="2200" b="1" dirty="0" smtClean="0">
                <a:latin typeface="Times New Roman" pitchFamily="18" charset="0"/>
                <a:cs typeface="Times New Roman" pitchFamily="18" charset="0"/>
              </a:rPr>
              <a:t> </a:t>
            </a:r>
            <a:r>
              <a:rPr lang="en-US" sz="2200" b="1" dirty="0">
                <a:latin typeface="Times New Roman" pitchFamily="18" charset="0"/>
                <a:cs typeface="Times New Roman" pitchFamily="18" charset="0"/>
              </a:rPr>
              <a:t>the competitive advantages over others in the market may be slated as : </a:t>
            </a:r>
            <a:endParaRPr lang="en-US" sz="2200" dirty="0">
              <a:latin typeface="Times New Roman" pitchFamily="18" charset="0"/>
              <a:cs typeface="Times New Roman" pitchFamily="18" charset="0"/>
            </a:endParaRPr>
          </a:p>
          <a:p>
            <a:r>
              <a:rPr lang="en-US" sz="2200" b="1" dirty="0" smtClean="0">
                <a:latin typeface="Times New Roman" pitchFamily="18" charset="0"/>
                <a:cs typeface="Times New Roman" pitchFamily="18" charset="0"/>
              </a:rPr>
              <a:t>·        Performance</a:t>
            </a:r>
            <a:r>
              <a:rPr lang="en-US" sz="2200" b="1"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Pioneering efforts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Client satisfaction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Innovative concepts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Constant Evaluations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Improvisation </a:t>
            </a:r>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        Cost Effectiveness</a:t>
            </a:r>
            <a:endParaRPr lang="en-US" sz="2200" dirty="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418210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of Training </a:t>
            </a:r>
            <a:r>
              <a:rPr lang="en-US" dirty="0" smtClean="0"/>
              <a:t>Company(Cont..)</a:t>
            </a:r>
            <a:endParaRPr lang="en-US" dirty="0"/>
          </a:p>
        </p:txBody>
      </p:sp>
      <p:sp>
        <p:nvSpPr>
          <p:cNvPr id="3" name="Content Placeholder 2"/>
          <p:cNvSpPr>
            <a:spLocks noGrp="1"/>
          </p:cNvSpPr>
          <p:nvPr>
            <p:ph idx="1"/>
          </p:nvPr>
        </p:nvSpPr>
        <p:spPr/>
        <p:txBody>
          <a:bodyPr/>
          <a:lstStyle/>
          <a:p>
            <a:pPr>
              <a:lnSpc>
                <a:spcPct val="150000"/>
              </a:lnSpc>
            </a:pPr>
            <a:r>
              <a:rPr lang="en-US" sz="2200" b="1" dirty="0" smtClean="0">
                <a:latin typeface="Times New Roman" pitchFamily="18" charset="0"/>
                <a:cs typeface="Times New Roman" pitchFamily="18" charset="0"/>
              </a:rPr>
              <a:t>Vision &amp;  </a:t>
            </a:r>
            <a:r>
              <a:rPr lang="en-US" sz="2200" b="1" dirty="0">
                <a:latin typeface="Times New Roman" pitchFamily="18" charset="0"/>
                <a:cs typeface="Times New Roman" pitchFamily="18" charset="0"/>
              </a:rPr>
              <a:t>Mission Statement</a:t>
            </a:r>
            <a:endParaRPr lang="en-US" sz="2200" dirty="0">
              <a:latin typeface="Times New Roman" pitchFamily="18" charset="0"/>
              <a:cs typeface="Times New Roman" pitchFamily="18" charset="0"/>
            </a:endParaRPr>
          </a:p>
          <a:p>
            <a:pPr>
              <a:lnSpc>
                <a:spcPct val="150000"/>
              </a:lnSpc>
            </a:pPr>
            <a:r>
              <a:rPr lang="en-US" sz="2200" b="1"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a:t>
            </a:r>
            <a:r>
              <a:rPr lang="en-US" sz="2200" b="1" dirty="0">
                <a:latin typeface="Times New Roman" pitchFamily="18" charset="0"/>
                <a:cs typeface="Times New Roman" pitchFamily="18" charset="0"/>
              </a:rPr>
              <a:t>To help customer optimize their investments in information technology, to help them gain a competitive edge in the market place.”</a:t>
            </a:r>
            <a:endParaRPr lang="en-US" sz="2200" dirty="0">
              <a:latin typeface="Times New Roman" pitchFamily="18" charset="0"/>
              <a:cs typeface="Times New Roman" pitchFamily="18" charset="0"/>
            </a:endParaRPr>
          </a:p>
          <a:p>
            <a:pPr>
              <a:lnSpc>
                <a:spcPct val="150000"/>
              </a:lnSpc>
            </a:pPr>
            <a:r>
              <a:rPr lang="en-US" sz="2200" b="1" dirty="0" smtClean="0">
                <a:latin typeface="Times New Roman" pitchFamily="18" charset="0"/>
                <a:cs typeface="Times New Roman" pitchFamily="18" charset="0"/>
              </a:rPr>
              <a:t>Quality </a:t>
            </a:r>
            <a:r>
              <a:rPr lang="en-US" sz="2200" b="1" dirty="0">
                <a:latin typeface="Times New Roman" pitchFamily="18" charset="0"/>
                <a:cs typeface="Times New Roman" pitchFamily="18" charset="0"/>
              </a:rPr>
              <a:t>policy</a:t>
            </a:r>
            <a:endParaRPr lang="en-US" sz="2200" dirty="0">
              <a:latin typeface="Times New Roman" pitchFamily="18" charset="0"/>
              <a:cs typeface="Times New Roman" pitchFamily="18" charset="0"/>
            </a:endParaRPr>
          </a:p>
          <a:p>
            <a:pPr>
              <a:lnSpc>
                <a:spcPct val="150000"/>
              </a:lnSpc>
            </a:pPr>
            <a:r>
              <a:rPr lang="en-US" sz="2200" b="1"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a:t>
            </a:r>
            <a:r>
              <a:rPr lang="en-US" sz="2200" b="1" dirty="0">
                <a:latin typeface="Times New Roman" pitchFamily="18" charset="0"/>
                <a:cs typeface="Times New Roman" pitchFamily="18" charset="0"/>
              </a:rPr>
              <a:t>To help our stock holders by regularly reviewing and improving our process.”</a:t>
            </a:r>
            <a:endParaRPr lang="en-US" sz="22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43635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Trainer</a:t>
            </a:r>
            <a:endParaRPr lang="en-US" dirty="0"/>
          </a:p>
        </p:txBody>
      </p:sp>
      <p:sp>
        <p:nvSpPr>
          <p:cNvPr id="3" name="Content Placeholder 2"/>
          <p:cNvSpPr>
            <a:spLocks noGrp="1"/>
          </p:cNvSpPr>
          <p:nvPr>
            <p:ph idx="1"/>
          </p:nvPr>
        </p:nvSpPr>
        <p:spPr/>
        <p:txBody>
          <a:bodyPr>
            <a:normAutofit lnSpcReduction="10000"/>
          </a:bodyPr>
          <a:lstStyle/>
          <a:p>
            <a:pPr algn="just">
              <a:lnSpc>
                <a:spcPct val="150000"/>
              </a:lnSpc>
            </a:pPr>
            <a:r>
              <a:rPr lang="en-US" sz="2200" b="1" dirty="0" smtClean="0">
                <a:latin typeface="Times New Roman" pitchFamily="18" charset="0"/>
                <a:cs typeface="Times New Roman" pitchFamily="18" charset="0"/>
              </a:rPr>
              <a:t>After </a:t>
            </a:r>
            <a:r>
              <a:rPr lang="en-US" sz="2200" b="1" dirty="0">
                <a:latin typeface="Times New Roman" pitchFamily="18" charset="0"/>
                <a:cs typeface="Times New Roman" pitchFamily="18" charset="0"/>
              </a:rPr>
              <a:t>stabilizing the </a:t>
            </a:r>
            <a:r>
              <a:rPr lang="en-US" sz="2200" b="1" dirty="0" err="1">
                <a:latin typeface="Times New Roman" pitchFamily="18" charset="0"/>
                <a:cs typeface="Times New Roman" pitchFamily="18" charset="0"/>
              </a:rPr>
              <a:t>LogicPro</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InfoSystem</a:t>
            </a:r>
            <a:r>
              <a:rPr lang="en-US" sz="2200" b="1" dirty="0" smtClean="0">
                <a:latin typeface="Times New Roman" pitchFamily="18" charset="0"/>
                <a:cs typeface="Times New Roman" pitchFamily="18" charset="0"/>
              </a:rPr>
              <a:t> </a:t>
            </a:r>
            <a:r>
              <a:rPr lang="en-US" sz="2200" b="1" dirty="0">
                <a:latin typeface="Times New Roman" pitchFamily="18" charset="0"/>
                <a:cs typeface="Times New Roman" pitchFamily="18" charset="0"/>
              </a:rPr>
              <a:t>Products, Mr. </a:t>
            </a:r>
            <a:r>
              <a:rPr lang="en-US" sz="2200" b="1" dirty="0" err="1" smtClean="0">
                <a:latin typeface="Times New Roman" pitchFamily="18" charset="0"/>
                <a:cs typeface="Times New Roman" pitchFamily="18" charset="0"/>
              </a:rPr>
              <a:t>Yogendra</a:t>
            </a:r>
            <a:r>
              <a:rPr lang="en-US" sz="2200" b="1" dirty="0" smtClean="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Verma</a:t>
            </a:r>
            <a:r>
              <a:rPr lang="en-US" sz="2200" b="1" dirty="0" smtClean="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M.Tech</a:t>
            </a:r>
            <a:r>
              <a:rPr lang="en-US" sz="2200" b="1" dirty="0" smtClean="0">
                <a:latin typeface="Times New Roman" pitchFamily="18" charset="0"/>
                <a:cs typeface="Times New Roman" pitchFamily="18" charset="0"/>
              </a:rPr>
              <a:t> (CSE) </a:t>
            </a:r>
            <a:r>
              <a:rPr lang="en-US" sz="2200" b="1" dirty="0">
                <a:latin typeface="Times New Roman" pitchFamily="18" charset="0"/>
                <a:cs typeface="Times New Roman" pitchFamily="18" charset="0"/>
              </a:rPr>
              <a:t>started </a:t>
            </a:r>
            <a:r>
              <a:rPr lang="en-US" sz="2200" b="1" dirty="0" smtClean="0">
                <a:latin typeface="Times New Roman" pitchFamily="18" charset="0"/>
                <a:cs typeface="Times New Roman" pitchFamily="18" charset="0"/>
              </a:rPr>
              <a:t>giving Software development and </a:t>
            </a:r>
            <a:r>
              <a:rPr lang="en-US" sz="2200" b="1" dirty="0">
                <a:latin typeface="Times New Roman" pitchFamily="18" charset="0"/>
                <a:cs typeface="Times New Roman" pitchFamily="18" charset="0"/>
              </a:rPr>
              <a:t>Counseling Services in the name of </a:t>
            </a:r>
            <a:r>
              <a:rPr lang="en-US" sz="2200" b="1" dirty="0" err="1">
                <a:latin typeface="Times New Roman" pitchFamily="18" charset="0"/>
                <a:cs typeface="Times New Roman" pitchFamily="18" charset="0"/>
              </a:rPr>
              <a:t>LogicPro</a:t>
            </a:r>
            <a:r>
              <a:rPr lang="en-US" sz="2200" b="1" dirty="0">
                <a:latin typeface="Times New Roman" pitchFamily="18" charset="0"/>
                <a:cs typeface="Times New Roman" pitchFamily="18" charset="0"/>
              </a:rPr>
              <a:t> </a:t>
            </a:r>
            <a:r>
              <a:rPr lang="en-US" sz="2200" b="1" dirty="0" err="1" smtClean="0">
                <a:latin typeface="Times New Roman" pitchFamily="18" charset="0"/>
                <a:cs typeface="Times New Roman" pitchFamily="18" charset="0"/>
              </a:rPr>
              <a:t>InfoSystem</a:t>
            </a:r>
            <a:r>
              <a:rPr lang="en-US" sz="2200" b="1" dirty="0" smtClean="0">
                <a:latin typeface="Times New Roman" pitchFamily="18" charset="0"/>
                <a:cs typeface="Times New Roman" pitchFamily="18" charset="0"/>
              </a:rPr>
              <a:t>, </a:t>
            </a:r>
            <a:r>
              <a:rPr lang="en-US" sz="2200" b="1" dirty="0">
                <a:latin typeface="Times New Roman" pitchFamily="18" charset="0"/>
                <a:cs typeface="Times New Roman" pitchFamily="18" charset="0"/>
              </a:rPr>
              <a:t>privately handled several Projects for leading Companies like Alstom, MRL and </a:t>
            </a:r>
            <a:r>
              <a:rPr lang="en-US" sz="2200" b="1" dirty="0" err="1">
                <a:latin typeface="Times New Roman" pitchFamily="18" charset="0"/>
                <a:cs typeface="Times New Roman" pitchFamily="18" charset="0"/>
              </a:rPr>
              <a:t>Spencers</a:t>
            </a:r>
            <a:r>
              <a:rPr lang="en-US" sz="2200" b="1" dirty="0">
                <a:latin typeface="Times New Roman" pitchFamily="18" charset="0"/>
                <a:cs typeface="Times New Roman" pitchFamily="18" charset="0"/>
              </a:rPr>
              <a:t>. DSEL has confronted challenges and rooted itself has a niche player in the Multimedia and the Business Software Segment. The Level of performed has been exemplary leaving it to nothing than the best of benchmark. </a:t>
            </a:r>
          </a:p>
          <a:p>
            <a:pPr>
              <a:lnSpc>
                <a:spcPct val="150000"/>
              </a:lnSpc>
            </a:pPr>
            <a:endParaRPr lang="en-US" dirty="0"/>
          </a:p>
        </p:txBody>
      </p:sp>
    </p:spTree>
    <p:extLst>
      <p:ext uri="{BB962C8B-B14F-4D97-AF65-F5344CB8AC3E}">
        <p14:creationId xmlns:p14="http://schemas.microsoft.com/office/powerpoint/2010/main" val="317017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ABSTRACT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724400"/>
          </a:xfrm>
        </p:spPr>
        <p:txBody>
          <a:bodyPr>
            <a:noAutofit/>
          </a:bodyPr>
          <a:lstStyle/>
          <a:p>
            <a:pPr algn="just"/>
            <a:r>
              <a:rPr lang="en-US" sz="2400" dirty="0">
                <a:latin typeface="Times New Roman" pitchFamily="18" charset="0"/>
                <a:cs typeface="Times New Roman" pitchFamily="18" charset="0"/>
              </a:rPr>
              <a:t>Steganography is the art of hiding the fact that communication is taking place, by hiding information in other information</a:t>
            </a:r>
            <a:r>
              <a:rPr lang="en-US" sz="2400" dirty="0" smtClean="0">
                <a:latin typeface="Times New Roman" pitchFamily="18" charset="0"/>
                <a:cs typeface="Times New Roman" pitchFamily="18" charset="0"/>
              </a:rPr>
              <a:t>.</a:t>
            </a:r>
          </a:p>
          <a:p>
            <a:pPr marL="0" indent="0"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Many </a:t>
            </a:r>
            <a:r>
              <a:rPr lang="en-US" sz="2400" dirty="0">
                <a:latin typeface="Times New Roman" pitchFamily="18" charset="0"/>
                <a:cs typeface="Times New Roman" pitchFamily="18" charset="0"/>
              </a:rPr>
              <a:t>different carrier file formats can be used, but digital images are the most popular because of their frequency on the </a:t>
            </a:r>
            <a:r>
              <a:rPr lang="en-US" sz="2400" dirty="0" smtClean="0">
                <a:latin typeface="Times New Roman" pitchFamily="18" charset="0"/>
                <a:cs typeface="Times New Roman" pitchFamily="18" charset="0"/>
              </a:rPr>
              <a:t>internet.</a:t>
            </a:r>
          </a:p>
          <a:p>
            <a:pPr marL="0" indent="0" algn="just">
              <a:buNone/>
            </a:pP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Different applications may require absolute invisibility of the secret information, while others require a large secret message to be hidden.</a:t>
            </a:r>
            <a:endParaRPr lang="en-US" sz="2400" dirty="0" smtClean="0">
              <a:latin typeface="Times New Roman" pitchFamily="18" charset="0"/>
              <a:cs typeface="Times New Roman" pitchFamily="18" charset="0"/>
            </a:endParaRPr>
          </a:p>
          <a:p>
            <a:pPr algn="just"/>
            <a:endParaRPr lang="en-US" sz="2400" dirty="0" smtClean="0"/>
          </a:p>
        </p:txBody>
      </p:sp>
    </p:spTree>
    <p:extLst>
      <p:ext uri="{BB962C8B-B14F-4D97-AF65-F5344CB8AC3E}">
        <p14:creationId xmlns:p14="http://schemas.microsoft.com/office/powerpoint/2010/main" val="152520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PROJECT SCOPE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2400" dirty="0">
                <a:latin typeface="Times New Roman" pitchFamily="18" charset="0"/>
                <a:cs typeface="Times New Roman" pitchFamily="18" charset="0"/>
              </a:rPr>
              <a:t>This project is developed for hiding information in any image file. The scope of the project is implementation of steganography tools for hiding information includes any type of information file and image files and the path where the user wants to save Image and extruded file.</a:t>
            </a:r>
          </a:p>
          <a:p>
            <a:pPr lvl="0"/>
            <a:endParaRPr lang="en-US" dirty="0"/>
          </a:p>
        </p:txBody>
      </p:sp>
    </p:spTree>
    <p:extLst>
      <p:ext uri="{BB962C8B-B14F-4D97-AF65-F5344CB8AC3E}">
        <p14:creationId xmlns:p14="http://schemas.microsoft.com/office/powerpoint/2010/main" val="243490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INTRODUCTION</a:t>
            </a:r>
          </a:p>
        </p:txBody>
      </p:sp>
      <p:sp>
        <p:nvSpPr>
          <p:cNvPr id="3" name="Content Placeholder 2"/>
          <p:cNvSpPr>
            <a:spLocks noGrp="1"/>
          </p:cNvSpPr>
          <p:nvPr>
            <p:ph idx="1"/>
          </p:nvPr>
        </p:nvSpPr>
        <p:spPr/>
        <p:txBody>
          <a:bodyPr>
            <a:normAutofit lnSpcReduction="10000"/>
          </a:bodyPr>
          <a:lstStyle/>
          <a:p>
            <a:pPr algn="just"/>
            <a:r>
              <a:rPr lang="en-US" sz="2400" dirty="0">
                <a:latin typeface="Times New Roman" pitchFamily="18" charset="0"/>
                <a:cs typeface="Times New Roman" pitchFamily="18" charset="0"/>
              </a:rPr>
              <a:t>One of the reasons that intruders can be successful is the most of the information they acquire from a system is in a form that they can read and comprehend.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Intruders </a:t>
            </a:r>
            <a:r>
              <a:rPr lang="en-US" sz="2400" dirty="0">
                <a:latin typeface="Times New Roman" pitchFamily="18" charset="0"/>
                <a:cs typeface="Times New Roman" pitchFamily="18" charset="0"/>
              </a:rPr>
              <a:t>may reveal the information to others, modify it to misrepresent an individual or organization, or use it to launch an attack</a:t>
            </a:r>
            <a:r>
              <a:rPr lang="en-US" sz="2400" dirty="0" smtClean="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One solution to this problem is, through the use of </a:t>
            </a:r>
            <a:r>
              <a:rPr lang="en-US" sz="2400" dirty="0" smtClean="0">
                <a:latin typeface="Times New Roman" pitchFamily="18" charset="0"/>
                <a:cs typeface="Times New Roman" pitchFamily="18" charset="0"/>
              </a:rPr>
              <a:t>steganography.</a:t>
            </a:r>
          </a:p>
          <a:p>
            <a:pPr algn="just"/>
            <a:r>
              <a:rPr lang="en-US" sz="2400" dirty="0">
                <a:latin typeface="Times New Roman" pitchFamily="18" charset="0"/>
                <a:cs typeface="Times New Roman" pitchFamily="18" charset="0"/>
              </a:rPr>
              <a:t>Steganography is a technique of hiding information in digital media. In contrast to cryptography, it is not to keep others from knowing the hidden information but it is to keep others from thinking that the information even exists.</a:t>
            </a:r>
          </a:p>
        </p:txBody>
      </p:sp>
    </p:spTree>
    <p:extLst>
      <p:ext uri="{BB962C8B-B14F-4D97-AF65-F5344CB8AC3E}">
        <p14:creationId xmlns:p14="http://schemas.microsoft.com/office/powerpoint/2010/main" val="338263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PROBLEM STATEMENT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former consists of linguistic or language forms of hidden writing. The later, such as invisible ink, try of hide messages physically</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In recent years, everything is trending toward digitization. And with the development of the internet technology, digital media can be transmitted conveniently over the network. </a:t>
            </a:r>
            <a:endParaRPr lang="en-US" sz="2400" dirty="0" smtClean="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Steganography is the art of hiding the fact that communication is taking place, by hiding information in other information. Many different carrier file formats can be used, but digital images are the most popular because of their frequency on the internet. </a:t>
            </a:r>
          </a:p>
        </p:txBody>
      </p:sp>
    </p:spTree>
    <p:extLst>
      <p:ext uri="{BB962C8B-B14F-4D97-AF65-F5344CB8AC3E}">
        <p14:creationId xmlns:p14="http://schemas.microsoft.com/office/powerpoint/2010/main" val="2115207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663</Words>
  <Application>Microsoft Office PowerPoint</Application>
  <PresentationFormat>On-screen Show (4:3)</PresentationFormat>
  <Paragraphs>74</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Image Steganography</vt:lpstr>
      <vt:lpstr>Introduction of Training Company</vt:lpstr>
      <vt:lpstr>Introduction of Training Company (Cont..)</vt:lpstr>
      <vt:lpstr>Introduction of Training Company(Cont..)</vt:lpstr>
      <vt:lpstr>Trainer</vt:lpstr>
      <vt:lpstr>ABSTRACT</vt:lpstr>
      <vt:lpstr>PROJECT SCOPE</vt:lpstr>
      <vt:lpstr>INTRODUCTION</vt:lpstr>
      <vt:lpstr>PROBLEM STATEMENT</vt:lpstr>
      <vt:lpstr>OBJECTIVE</vt:lpstr>
      <vt:lpstr>HARDWARE REQUIREMENTS </vt:lpstr>
      <vt:lpstr>SOFTWARE REQUIREMENTS</vt:lpstr>
      <vt:lpstr>Result</vt:lpstr>
      <vt:lpstr>Result(cont..)</vt:lpstr>
      <vt:lpstr>Result(cont..)</vt:lpstr>
      <vt:lpstr>Result(cont..)</vt:lpstr>
      <vt:lpstr>Result(cont..)</vt:lpstr>
      <vt:lpstr>Result(cont..)</vt:lpstr>
      <vt:lpstr>Result(cont..)</vt:lpstr>
      <vt:lpstr>Result(cont..)</vt:lpstr>
      <vt:lpstr>Conclusion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Identification System</dc:title>
  <dc:creator>DELL</dc:creator>
  <cp:lastModifiedBy>DELL</cp:lastModifiedBy>
  <cp:revision>29</cp:revision>
  <dcterms:created xsi:type="dcterms:W3CDTF">2006-08-16T00:00:00Z</dcterms:created>
  <dcterms:modified xsi:type="dcterms:W3CDTF">2020-04-21T06:12:46Z</dcterms:modified>
</cp:coreProperties>
</file>